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sldIdLst>
    <p:sldId id="256" r:id="rId2"/>
    <p:sldId id="290" r:id="rId3"/>
    <p:sldId id="273" r:id="rId4"/>
    <p:sldId id="275" r:id="rId5"/>
    <p:sldId id="291" r:id="rId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380" autoAdjust="0"/>
  </p:normalViewPr>
  <p:slideViewPr>
    <p:cSldViewPr snapToGrid="0">
      <p:cViewPr varScale="1">
        <p:scale>
          <a:sx n="87" d="100"/>
          <a:sy n="87" d="100"/>
        </p:scale>
        <p:origin x="60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564A4-A16C-406E-906F-AC226227598E}" type="datetimeFigureOut">
              <a:rPr lang="es-CL" smtClean="0"/>
              <a:t>22-04-2022</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0F02B-AF6E-4B62-9593-F5A7D7935ECB}" type="slidenum">
              <a:rPr lang="es-CL" smtClean="0"/>
              <a:t>‹Nº›</a:t>
            </a:fld>
            <a:endParaRPr lang="es-CL"/>
          </a:p>
        </p:txBody>
      </p:sp>
    </p:spTree>
    <p:extLst>
      <p:ext uri="{BB962C8B-B14F-4D97-AF65-F5344CB8AC3E}">
        <p14:creationId xmlns:p14="http://schemas.microsoft.com/office/powerpoint/2010/main" val="222378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BBC0F02B-AF6E-4B62-9593-F5A7D7935ECB}" type="slidenum">
              <a:rPr lang="es-CL" smtClean="0"/>
              <a:t>1</a:t>
            </a:fld>
            <a:endParaRPr lang="es-CL"/>
          </a:p>
        </p:txBody>
      </p:sp>
    </p:spTree>
    <p:extLst>
      <p:ext uri="{BB962C8B-B14F-4D97-AF65-F5344CB8AC3E}">
        <p14:creationId xmlns:p14="http://schemas.microsoft.com/office/powerpoint/2010/main" val="74216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BBC0F02B-AF6E-4B62-9593-F5A7D7935ECB}" type="slidenum">
              <a:rPr lang="es-CL" smtClean="0"/>
              <a:t>4</a:t>
            </a:fld>
            <a:endParaRPr lang="es-CL"/>
          </a:p>
        </p:txBody>
      </p:sp>
    </p:spTree>
    <p:extLst>
      <p:ext uri="{BB962C8B-B14F-4D97-AF65-F5344CB8AC3E}">
        <p14:creationId xmlns:p14="http://schemas.microsoft.com/office/powerpoint/2010/main" val="39998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E55BA03-A69F-4691-959A-C6459509CD65}" type="datetimeFigureOut">
              <a:rPr lang="es-CL" smtClean="0"/>
              <a:t>22-04-2022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80964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55BA03-A69F-4691-959A-C6459509CD65}" type="datetimeFigureOut">
              <a:rPr lang="es-CL" smtClean="0"/>
              <a:t>22-04-2022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225244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55BA03-A69F-4691-959A-C6459509CD65}" type="datetimeFigureOut">
              <a:rPr lang="es-CL" smtClean="0"/>
              <a:t>22-04-2022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98762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E55BA03-A69F-4691-959A-C6459509CD65}" type="datetimeFigureOut">
              <a:rPr lang="es-CL" smtClean="0"/>
              <a:t>22-04-2022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5238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E55BA03-A69F-4691-959A-C6459509CD65}" type="datetimeFigureOut">
              <a:rPr lang="es-CL" smtClean="0"/>
              <a:t>22-04-2022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9131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E55BA03-A69F-4691-959A-C6459509CD65}" type="datetimeFigureOut">
              <a:rPr lang="es-CL" smtClean="0"/>
              <a:t>22-04-2022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335679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E55BA03-A69F-4691-959A-C6459509CD65}" type="datetimeFigureOut">
              <a:rPr lang="es-CL" smtClean="0"/>
              <a:t>22-04-2022</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403395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E55BA03-A69F-4691-959A-C6459509CD65}" type="datetimeFigureOut">
              <a:rPr lang="es-CL" smtClean="0"/>
              <a:t>22-04-2022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265613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5BA03-A69F-4691-959A-C6459509CD65}" type="datetimeFigureOut">
              <a:rPr lang="es-CL" smtClean="0"/>
              <a:t>22-04-2022</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287429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E55BA03-A69F-4691-959A-C6459509CD65}" type="datetimeFigureOut">
              <a:rPr lang="es-CL" smtClean="0"/>
              <a:t>22-04-2022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319536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E55BA03-A69F-4691-959A-C6459509CD65}" type="datetimeFigureOut">
              <a:rPr lang="es-CL" smtClean="0"/>
              <a:t>22-04-2022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53B108-F3E1-4679-95DA-8EF32FA4A19D}" type="slidenum">
              <a:rPr lang="es-CL" smtClean="0"/>
              <a:t>‹Nº›</a:t>
            </a:fld>
            <a:endParaRPr lang="es-CL"/>
          </a:p>
        </p:txBody>
      </p:sp>
    </p:spTree>
    <p:extLst>
      <p:ext uri="{BB962C8B-B14F-4D97-AF65-F5344CB8AC3E}">
        <p14:creationId xmlns:p14="http://schemas.microsoft.com/office/powerpoint/2010/main" val="277747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5BA03-A69F-4691-959A-C6459509CD65}" type="datetimeFigureOut">
              <a:rPr lang="es-CL" smtClean="0"/>
              <a:t>22-04-2022</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3B108-F3E1-4679-95DA-8EF32FA4A19D}" type="slidenum">
              <a:rPr lang="es-CL" smtClean="0"/>
              <a:t>‹Nº›</a:t>
            </a:fld>
            <a:endParaRPr lang="es-CL"/>
          </a:p>
        </p:txBody>
      </p:sp>
    </p:spTree>
    <p:extLst>
      <p:ext uri="{BB962C8B-B14F-4D97-AF65-F5344CB8AC3E}">
        <p14:creationId xmlns:p14="http://schemas.microsoft.com/office/powerpoint/2010/main" val="323081029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A0FDCEA-A6E6-4D30-A996-E8AA7BFD2E1C}"/>
              </a:ext>
            </a:extLst>
          </p:cNvPr>
          <p:cNvSpPr>
            <a:spLocks noGrp="1"/>
          </p:cNvSpPr>
          <p:nvPr>
            <p:ph type="ctrTitle"/>
          </p:nvPr>
        </p:nvSpPr>
        <p:spPr>
          <a:xfrm>
            <a:off x="1524000" y="1293338"/>
            <a:ext cx="9144000" cy="3274592"/>
          </a:xfrm>
        </p:spPr>
        <p:txBody>
          <a:bodyPr anchor="ctr">
            <a:normAutofit/>
          </a:bodyPr>
          <a:lstStyle/>
          <a:p>
            <a:r>
              <a:rPr lang="es-CL" sz="7200" dirty="0"/>
              <a:t>Mediación Universitaria</a:t>
            </a:r>
            <a:br>
              <a:rPr lang="es-CL" sz="7200"/>
            </a:br>
            <a:endParaRPr lang="es-CL" sz="7200" dirty="0"/>
          </a:p>
        </p:txBody>
      </p:sp>
      <p:sp>
        <p:nvSpPr>
          <p:cNvPr id="3" name="Subtítulo 2">
            <a:extLst>
              <a:ext uri="{FF2B5EF4-FFF2-40B4-BE49-F238E27FC236}">
                <a16:creationId xmlns:a16="http://schemas.microsoft.com/office/drawing/2014/main" id="{08E13EB0-25A3-41CF-8D49-40CCDBAD837E}"/>
              </a:ext>
            </a:extLst>
          </p:cNvPr>
          <p:cNvSpPr>
            <a:spLocks noGrp="1"/>
          </p:cNvSpPr>
          <p:nvPr>
            <p:ph type="subTitle" idx="1"/>
          </p:nvPr>
        </p:nvSpPr>
        <p:spPr>
          <a:xfrm>
            <a:off x="1524000" y="5514052"/>
            <a:ext cx="9144000" cy="651910"/>
          </a:xfrm>
        </p:spPr>
        <p:txBody>
          <a:bodyPr anchor="ctr">
            <a:normAutofit/>
          </a:bodyPr>
          <a:lstStyle/>
          <a:p>
            <a:r>
              <a:rPr lang="es-MX" dirty="0"/>
              <a:t>Informe de las Actividades de la  Mediadora 2020-2021</a:t>
            </a:r>
            <a:endParaRPr lang="es-CL" dirty="0"/>
          </a:p>
        </p:txBody>
      </p:sp>
      <p:cxnSp>
        <p:nvCxnSpPr>
          <p:cNvPr id="27" name="Straight Connector 26">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8FF9F8F5-859A-433B-9984-F5AFCDA3FF9E}"/>
              </a:ext>
            </a:extLst>
          </p:cNvPr>
          <p:cNvPicPr>
            <a:picLocks noChangeAspect="1"/>
          </p:cNvPicPr>
          <p:nvPr/>
        </p:nvPicPr>
        <p:blipFill>
          <a:blip r:embed="rId3"/>
          <a:stretch>
            <a:fillRect/>
          </a:stretch>
        </p:blipFill>
        <p:spPr>
          <a:xfrm>
            <a:off x="4433977" y="1293338"/>
            <a:ext cx="3295291" cy="949530"/>
          </a:xfrm>
          <a:prstGeom prst="rect">
            <a:avLst/>
          </a:prstGeom>
        </p:spPr>
      </p:pic>
    </p:spTree>
    <p:extLst>
      <p:ext uri="{BB962C8B-B14F-4D97-AF65-F5344CB8AC3E}">
        <p14:creationId xmlns:p14="http://schemas.microsoft.com/office/powerpoint/2010/main" val="360021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85273B68-6BDB-49F5-B2EC-54D4EDD451D3}"/>
              </a:ext>
            </a:extLst>
          </p:cNvPr>
          <p:cNvSpPr>
            <a:spLocks noGrp="1"/>
          </p:cNvSpPr>
          <p:nvPr>
            <p:ph type="title"/>
          </p:nvPr>
        </p:nvSpPr>
        <p:spPr>
          <a:xfrm>
            <a:off x="804672" y="640080"/>
            <a:ext cx="3282696" cy="5257800"/>
          </a:xfrm>
        </p:spPr>
        <p:txBody>
          <a:bodyPr>
            <a:normAutofit/>
          </a:bodyPr>
          <a:lstStyle/>
          <a:p>
            <a:r>
              <a:rPr lang="es-CL" b="1">
                <a:solidFill>
                  <a:schemeClr val="bg1"/>
                </a:solidFill>
              </a:rPr>
              <a:t>Resultados</a:t>
            </a:r>
            <a:br>
              <a:rPr lang="es-CL">
                <a:solidFill>
                  <a:schemeClr val="bg1"/>
                </a:solidFill>
              </a:rPr>
            </a:br>
            <a:endParaRPr lang="es-CL">
              <a:solidFill>
                <a:schemeClr val="bg1"/>
              </a:solidFill>
            </a:endParaRPr>
          </a:p>
        </p:txBody>
      </p:sp>
      <p:sp>
        <p:nvSpPr>
          <p:cNvPr id="3" name="Marcador de contenido 2">
            <a:extLst>
              <a:ext uri="{FF2B5EF4-FFF2-40B4-BE49-F238E27FC236}">
                <a16:creationId xmlns:a16="http://schemas.microsoft.com/office/drawing/2014/main" id="{FC5E5650-C0C7-43D0-9C59-64004E884E7A}"/>
              </a:ext>
            </a:extLst>
          </p:cNvPr>
          <p:cNvSpPr>
            <a:spLocks noGrp="1"/>
          </p:cNvSpPr>
          <p:nvPr>
            <p:ph idx="1"/>
          </p:nvPr>
        </p:nvSpPr>
        <p:spPr>
          <a:xfrm>
            <a:off x="5358384" y="640081"/>
            <a:ext cx="6024654" cy="5257800"/>
          </a:xfrm>
        </p:spPr>
        <p:txBody>
          <a:bodyPr anchor="ctr">
            <a:normAutofit/>
          </a:bodyPr>
          <a:lstStyle/>
          <a:p>
            <a:pPr marL="0" indent="0">
              <a:buNone/>
            </a:pPr>
            <a:r>
              <a:rPr lang="es-MX" sz="2400" b="1"/>
              <a:t>Atenciones</a:t>
            </a:r>
            <a:r>
              <a:rPr lang="es-MX" sz="2400"/>
              <a:t>: </a:t>
            </a:r>
          </a:p>
          <a:p>
            <a:pPr marL="0" indent="0">
              <a:buNone/>
            </a:pPr>
            <a:r>
              <a:rPr lang="es-MX" sz="2400"/>
              <a:t>    La mediadora durante este periodo atendió un total de 70 personas, 36 mujeres y 34 hombres, 44 académicos, 21 estudiante y 5 funcionarios/as y profesionales. De este total se desprende 65 personas que participaron en un proceso de mediación y 5 restante recibieron información sobre la mediación. </a:t>
            </a:r>
          </a:p>
          <a:p>
            <a:pPr marL="0" indent="0">
              <a:buNone/>
            </a:pPr>
            <a:r>
              <a:rPr lang="es-MX" sz="2400"/>
              <a:t>    Si comparamos con el año pasado, se aprecia un avance, en cuanto que existe un mayor conocimiento, ya que todas las personas que consultaron tenían alguna idea sobre mediación en la Universidad de Concepción. </a:t>
            </a:r>
          </a:p>
          <a:p>
            <a:endParaRPr lang="es-CL" sz="2400"/>
          </a:p>
        </p:txBody>
      </p:sp>
    </p:spTree>
    <p:extLst>
      <p:ext uri="{BB962C8B-B14F-4D97-AF65-F5344CB8AC3E}">
        <p14:creationId xmlns:p14="http://schemas.microsoft.com/office/powerpoint/2010/main" val="294145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CB78ADB-6656-4C96-BD84-6AEDC4C926C5}"/>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s-MX" sz="2600"/>
              <a:t>Mediaciones </a:t>
            </a:r>
            <a:endParaRPr lang="es-CL" sz="2600"/>
          </a:p>
        </p:txBody>
      </p:sp>
      <p:sp>
        <p:nvSpPr>
          <p:cNvPr id="3" name="Marcador de contenido 2">
            <a:extLst>
              <a:ext uri="{FF2B5EF4-FFF2-40B4-BE49-F238E27FC236}">
                <a16:creationId xmlns:a16="http://schemas.microsoft.com/office/drawing/2014/main" id="{F7B142EE-3831-49B3-9CE2-B6357712E11D}"/>
              </a:ext>
            </a:extLst>
          </p:cNvPr>
          <p:cNvSpPr>
            <a:spLocks noGrp="1"/>
          </p:cNvSpPr>
          <p:nvPr>
            <p:ph idx="1"/>
          </p:nvPr>
        </p:nvSpPr>
        <p:spPr>
          <a:xfrm>
            <a:off x="4256690" y="1088137"/>
            <a:ext cx="6567254" cy="3801067"/>
          </a:xfrm>
        </p:spPr>
        <p:txBody>
          <a:bodyPr anchor="ctr">
            <a:noAutofit/>
          </a:bodyPr>
          <a:lstStyle/>
          <a:p>
            <a:pPr marL="0" indent="0">
              <a:buNone/>
            </a:pPr>
            <a:r>
              <a:rPr lang="es-MX" sz="1200" dirty="0">
                <a:solidFill>
                  <a:schemeClr val="bg1"/>
                </a:solidFill>
              </a:rPr>
              <a:t>Mediaciones Exitosas o llegan acuerdos :  8 ( 74%)  </a:t>
            </a:r>
          </a:p>
          <a:p>
            <a:pPr marL="0" indent="0">
              <a:buNone/>
            </a:pPr>
            <a:r>
              <a:rPr lang="es-MX" sz="1200" dirty="0">
                <a:solidFill>
                  <a:schemeClr val="bg1"/>
                </a:solidFill>
              </a:rPr>
              <a:t>        1  Académicas/os: conflictos de intereses</a:t>
            </a:r>
          </a:p>
          <a:p>
            <a:pPr marL="0" indent="0">
              <a:buNone/>
            </a:pPr>
            <a:r>
              <a:rPr lang="es-MX" sz="1200" dirty="0">
                <a:solidFill>
                  <a:schemeClr val="bg1"/>
                </a:solidFill>
              </a:rPr>
              <a:t>         1. Académica y jefatura: problema de gestión </a:t>
            </a:r>
          </a:p>
          <a:p>
            <a:pPr marL="0" indent="0">
              <a:buNone/>
            </a:pPr>
            <a:r>
              <a:rPr lang="es-MX" sz="1200" dirty="0">
                <a:solidFill>
                  <a:schemeClr val="bg1"/>
                </a:solidFill>
              </a:rPr>
              <a:t>        4 Funcionario y Jefaturas : problemas de comunicación</a:t>
            </a:r>
          </a:p>
          <a:p>
            <a:pPr marL="0" indent="0">
              <a:buNone/>
            </a:pPr>
            <a:r>
              <a:rPr lang="es-MX" sz="1200" dirty="0">
                <a:solidFill>
                  <a:schemeClr val="bg1"/>
                </a:solidFill>
              </a:rPr>
              <a:t>         1 Estudiante y Académico: problema de comunicación  </a:t>
            </a:r>
          </a:p>
          <a:p>
            <a:pPr marL="0" indent="0">
              <a:buNone/>
            </a:pPr>
            <a:r>
              <a:rPr lang="es-MX" sz="1200" dirty="0">
                <a:solidFill>
                  <a:schemeClr val="bg1"/>
                </a:solidFill>
              </a:rPr>
              <a:t>         1  Entre estudiantes: Acoso en redes sociales </a:t>
            </a:r>
          </a:p>
          <a:p>
            <a:pPr marL="0" indent="0">
              <a:buNone/>
            </a:pPr>
            <a:endParaRPr lang="es-MX" sz="1200" dirty="0">
              <a:solidFill>
                <a:schemeClr val="bg1"/>
              </a:solidFill>
            </a:endParaRPr>
          </a:p>
          <a:p>
            <a:pPr marL="0" indent="0">
              <a:buNone/>
            </a:pPr>
            <a:r>
              <a:rPr lang="es-MX" sz="1200" dirty="0">
                <a:solidFill>
                  <a:schemeClr val="bg1"/>
                </a:solidFill>
              </a:rPr>
              <a:t>Mediaciones Frustradas o no llegan acuerdo: 4 (26 %)</a:t>
            </a:r>
          </a:p>
          <a:p>
            <a:pPr marL="0" indent="0">
              <a:buNone/>
            </a:pPr>
            <a:r>
              <a:rPr lang="es-MX" sz="1200" dirty="0">
                <a:solidFill>
                  <a:schemeClr val="bg1"/>
                </a:solidFill>
              </a:rPr>
              <a:t>            1 Académico/a: Mediadora para el proceso, por niveles de agresión verbal por una de las partes. </a:t>
            </a:r>
          </a:p>
          <a:p>
            <a:pPr marL="0" indent="0">
              <a:buNone/>
            </a:pPr>
            <a:r>
              <a:rPr lang="es-MX" sz="1200" dirty="0">
                <a:solidFill>
                  <a:schemeClr val="bg1"/>
                </a:solidFill>
              </a:rPr>
              <a:t>            1. Estudiante y académico: No acepta mediar  ( abandono).</a:t>
            </a:r>
          </a:p>
          <a:p>
            <a:pPr marL="342900" indent="-342900">
              <a:buAutoNum type="arabicPlain"/>
            </a:pPr>
            <a:r>
              <a:rPr lang="es-MX" sz="1200" dirty="0">
                <a:solidFill>
                  <a:schemeClr val="bg1"/>
                </a:solidFill>
              </a:rPr>
              <a:t>Estudiantes : en el proceso de seguimiento una de las partes no  cumplió acuerdos</a:t>
            </a:r>
          </a:p>
          <a:p>
            <a:pPr marL="342900" indent="-342900">
              <a:buAutoNum type="arabicPlain"/>
            </a:pPr>
            <a:r>
              <a:rPr lang="es-MX" sz="1200" dirty="0">
                <a:solidFill>
                  <a:schemeClr val="bg1"/>
                </a:solidFill>
              </a:rPr>
              <a:t>Estudiante y académico: en el proceso de seguimiento una de las partes  no  cumplió acuerdos </a:t>
            </a:r>
          </a:p>
          <a:p>
            <a:pPr marL="342900" indent="-342900">
              <a:buAutoNum type="arabicPlain"/>
            </a:pPr>
            <a:endParaRPr lang="es-MX" sz="1200" dirty="0">
              <a:solidFill>
                <a:schemeClr val="bg1"/>
              </a:solidFill>
            </a:endParaRPr>
          </a:p>
          <a:p>
            <a:pPr marL="0" indent="0">
              <a:buNone/>
            </a:pPr>
            <a:r>
              <a:rPr lang="es-MX" sz="1200" dirty="0">
                <a:solidFill>
                  <a:schemeClr val="bg1"/>
                </a:solidFill>
              </a:rPr>
              <a:t>Nota: existe un leve aumento de mediaciones  2020- 2021-  con respecto  al periodo 2020-2019 </a:t>
            </a:r>
          </a:p>
          <a:p>
            <a:pPr marL="0" indent="0">
              <a:buNone/>
            </a:pPr>
            <a:r>
              <a:rPr lang="es-MX" sz="1200" dirty="0">
                <a:solidFill>
                  <a:schemeClr val="bg1"/>
                </a:solidFill>
              </a:rPr>
              <a:t>Mediaciones totales  12 &gt;11</a:t>
            </a:r>
          </a:p>
          <a:p>
            <a:pPr marL="0" indent="0">
              <a:buNone/>
            </a:pPr>
            <a:r>
              <a:rPr lang="es-MX" sz="1200" dirty="0">
                <a:solidFill>
                  <a:schemeClr val="bg1"/>
                </a:solidFill>
              </a:rPr>
              <a:t>                                                                                                                                         </a:t>
            </a:r>
            <a:endParaRPr lang="es-CL" sz="1200" dirty="0">
              <a:solidFill>
                <a:schemeClr val="bg1"/>
              </a:solidFill>
            </a:endParaRPr>
          </a:p>
        </p:txBody>
      </p:sp>
    </p:spTree>
    <p:extLst>
      <p:ext uri="{BB962C8B-B14F-4D97-AF65-F5344CB8AC3E}">
        <p14:creationId xmlns:p14="http://schemas.microsoft.com/office/powerpoint/2010/main" val="186521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66997326-BCAE-4666-A0E4-B57C17603EDF}"/>
              </a:ext>
            </a:extLst>
          </p:cNvPr>
          <p:cNvGraphicFramePr>
            <a:graphicFrameLocks noGrp="1"/>
          </p:cNvGraphicFramePr>
          <p:nvPr>
            <p:ph idx="4294967295"/>
            <p:extLst>
              <p:ext uri="{D42A27DB-BD31-4B8C-83A1-F6EECF244321}">
                <p14:modId xmlns:p14="http://schemas.microsoft.com/office/powerpoint/2010/main" val="2146575230"/>
              </p:ext>
            </p:extLst>
          </p:nvPr>
        </p:nvGraphicFramePr>
        <p:xfrm>
          <a:off x="435934" y="0"/>
          <a:ext cx="11217348" cy="6736771"/>
        </p:xfrm>
        <a:graphic>
          <a:graphicData uri="http://schemas.openxmlformats.org/drawingml/2006/table">
            <a:tbl>
              <a:tblPr firstRow="1" bandRow="1">
                <a:solidFill>
                  <a:schemeClr val="bg1">
                    <a:lumMod val="95000"/>
                  </a:schemeClr>
                </a:solidFill>
                <a:tableStyleId>{8EC20E35-A176-4012-BC5E-935CFFF8708E}</a:tableStyleId>
              </a:tblPr>
              <a:tblGrid>
                <a:gridCol w="178544">
                  <a:extLst>
                    <a:ext uri="{9D8B030D-6E8A-4147-A177-3AD203B41FA5}">
                      <a16:colId xmlns:a16="http://schemas.microsoft.com/office/drawing/2014/main" val="1478224777"/>
                    </a:ext>
                  </a:extLst>
                </a:gridCol>
                <a:gridCol w="1740702">
                  <a:extLst>
                    <a:ext uri="{9D8B030D-6E8A-4147-A177-3AD203B41FA5}">
                      <a16:colId xmlns:a16="http://schemas.microsoft.com/office/drawing/2014/main" val="1010294073"/>
                    </a:ext>
                  </a:extLst>
                </a:gridCol>
                <a:gridCol w="2788943">
                  <a:extLst>
                    <a:ext uri="{9D8B030D-6E8A-4147-A177-3AD203B41FA5}">
                      <a16:colId xmlns:a16="http://schemas.microsoft.com/office/drawing/2014/main" val="3906435421"/>
                    </a:ext>
                  </a:extLst>
                </a:gridCol>
                <a:gridCol w="1771799">
                  <a:extLst>
                    <a:ext uri="{9D8B030D-6E8A-4147-A177-3AD203B41FA5}">
                      <a16:colId xmlns:a16="http://schemas.microsoft.com/office/drawing/2014/main" val="3774838440"/>
                    </a:ext>
                  </a:extLst>
                </a:gridCol>
                <a:gridCol w="2318651">
                  <a:extLst>
                    <a:ext uri="{9D8B030D-6E8A-4147-A177-3AD203B41FA5}">
                      <a16:colId xmlns:a16="http://schemas.microsoft.com/office/drawing/2014/main" val="367762785"/>
                    </a:ext>
                  </a:extLst>
                </a:gridCol>
                <a:gridCol w="2418709">
                  <a:extLst>
                    <a:ext uri="{9D8B030D-6E8A-4147-A177-3AD203B41FA5}">
                      <a16:colId xmlns:a16="http://schemas.microsoft.com/office/drawing/2014/main" val="1308005477"/>
                    </a:ext>
                  </a:extLst>
                </a:gridCol>
              </a:tblGrid>
              <a:tr h="908146">
                <a:tc>
                  <a:txBody>
                    <a:bodyPr/>
                    <a:lstStyle/>
                    <a:p>
                      <a:r>
                        <a:rPr lang="es-CL" sz="1300" b="1" cap="none" spc="0">
                          <a:solidFill>
                            <a:schemeClr val="tx1"/>
                          </a:solidFill>
                        </a:rPr>
                        <a:t>  </a:t>
                      </a: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endParaRPr lang="es-CL" sz="1300" b="1" cap="none" spc="0" dirty="0">
                        <a:solidFill>
                          <a:schemeClr val="tx1"/>
                        </a:solidFill>
                      </a:endParaRP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r>
                        <a:rPr lang="es-CL" sz="2000" b="1" cap="none" spc="0" dirty="0">
                          <a:solidFill>
                            <a:schemeClr val="tx1"/>
                          </a:solidFill>
                        </a:rPr>
                        <a:t>Académicos </a:t>
                      </a: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r>
                        <a:rPr lang="es-CL" sz="2000" b="1" cap="none" spc="0" dirty="0">
                          <a:solidFill>
                            <a:schemeClr val="tx1"/>
                          </a:solidFill>
                        </a:rPr>
                        <a:t>Funcionarios </a:t>
                      </a: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r>
                        <a:rPr lang="es-CL" sz="2000" b="1" cap="none" spc="0" dirty="0">
                          <a:solidFill>
                            <a:schemeClr val="tx1"/>
                          </a:solidFill>
                        </a:rPr>
                        <a:t>Estudiantes</a:t>
                      </a: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r>
                        <a:rPr lang="es-CL" sz="2000" b="1" cap="none" spc="0" dirty="0">
                          <a:solidFill>
                            <a:schemeClr val="tx1"/>
                          </a:solidFill>
                        </a:rPr>
                        <a:t>Total </a:t>
                      </a:r>
                    </a:p>
                  </a:txBody>
                  <a:tcPr marL="53135" marR="50064" marT="15181" marB="113860" anchor="b">
                    <a:lnL w="12700" cmpd="sng">
                      <a:noFill/>
                    </a:lnL>
                    <a:lnR w="12700" cmpd="sng">
                      <a:noFill/>
                    </a:lnR>
                    <a:lnT w="9525" cap="flat" cmpd="sng" algn="ctr">
                      <a:noFill/>
                      <a:prstDash val="solid"/>
                    </a:lnT>
                    <a:lnB w="38100" cmpd="sng">
                      <a:noFill/>
                    </a:lnB>
                    <a:solidFill>
                      <a:schemeClr val="bg1">
                        <a:lumMod val="95000"/>
                      </a:schemeClr>
                    </a:solidFill>
                  </a:tcPr>
                </a:tc>
                <a:extLst>
                  <a:ext uri="{0D108BD9-81ED-4DB2-BD59-A6C34878D82A}">
                    <a16:rowId xmlns:a16="http://schemas.microsoft.com/office/drawing/2014/main" val="1472312492"/>
                  </a:ext>
                </a:extLst>
              </a:tr>
              <a:tr h="500905">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38100" cmpd="sng">
                      <a:noFill/>
                    </a:lnT>
                    <a:lnB w="9525" cap="flat" cmpd="sng" algn="ctr">
                      <a:noFill/>
                      <a:prstDash val="solid"/>
                    </a:lnB>
                    <a:solidFill>
                      <a:schemeClr val="bg1">
                        <a:lumMod val="95000"/>
                      </a:schemeClr>
                    </a:solidFill>
                  </a:tcPr>
                </a:tc>
                <a:tc>
                  <a:txBody>
                    <a:bodyPr/>
                    <a:lstStyle/>
                    <a:p>
                      <a:r>
                        <a:rPr lang="es-CL" sz="2000" cap="none" spc="0" dirty="0">
                          <a:solidFill>
                            <a:schemeClr val="tx1"/>
                          </a:solidFill>
                        </a:rPr>
                        <a:t>Atenciones        </a:t>
                      </a:r>
                      <a:r>
                        <a:rPr lang="es-CL" sz="1000" cap="none" spc="0" dirty="0">
                          <a:solidFill>
                            <a:schemeClr val="tx1"/>
                          </a:solidFill>
                        </a:rPr>
                        <a:t>           </a:t>
                      </a:r>
                    </a:p>
                  </a:txBody>
                  <a:tcPr marL="53135" marR="50064" marT="15181" marB="113860">
                    <a:lnL w="12700" cmpd="sng">
                      <a:noFill/>
                      <a:prstDash val="solid"/>
                    </a:lnL>
                    <a:lnR w="12700" cmpd="sng">
                      <a:noFill/>
                      <a:prstDash val="solid"/>
                    </a:lnR>
                    <a:lnT w="38100" cmpd="sng">
                      <a:noFill/>
                    </a:lnT>
                    <a:lnB w="9525" cap="flat" cmpd="sng" algn="ctr">
                      <a:noFill/>
                      <a:prstDash val="solid"/>
                    </a:lnB>
                    <a:solidFill>
                      <a:schemeClr val="bg1">
                        <a:lumMod val="95000"/>
                      </a:schemeClr>
                    </a:solidFill>
                  </a:tcPr>
                </a:tc>
                <a:tc>
                  <a:txBody>
                    <a:bodyPr/>
                    <a:lstStyle/>
                    <a:p>
                      <a:r>
                        <a:rPr lang="es-CL" sz="2000" cap="none" spc="0" dirty="0">
                          <a:solidFill>
                            <a:schemeClr val="tx1"/>
                          </a:solidFill>
                        </a:rPr>
                        <a:t>40  (61.54 %)</a:t>
                      </a:r>
                    </a:p>
                  </a:txBody>
                  <a:tcPr marL="53135" marR="50064" marT="15181" marB="113860">
                    <a:lnL w="12700" cmpd="sng">
                      <a:noFill/>
                      <a:prstDash val="solid"/>
                    </a:lnL>
                    <a:lnR w="12700" cmpd="sng">
                      <a:noFill/>
                      <a:prstDash val="solid"/>
                    </a:lnR>
                    <a:lnT w="38100" cmpd="sng">
                      <a:noFill/>
                    </a:lnT>
                    <a:lnB w="9525" cap="flat" cmpd="sng" algn="ctr">
                      <a:noFill/>
                      <a:prstDash val="solid"/>
                    </a:lnB>
                    <a:solidFill>
                      <a:schemeClr val="bg1">
                        <a:lumMod val="95000"/>
                      </a:schemeClr>
                    </a:solidFill>
                  </a:tcPr>
                </a:tc>
                <a:tc>
                  <a:txBody>
                    <a:bodyPr/>
                    <a:lstStyle/>
                    <a:p>
                      <a:r>
                        <a:rPr lang="es-CL" sz="2000" cap="none" spc="0" dirty="0">
                          <a:solidFill>
                            <a:schemeClr val="tx1"/>
                          </a:solidFill>
                        </a:rPr>
                        <a:t>4 ( 6.15 % ) </a:t>
                      </a:r>
                    </a:p>
                  </a:txBody>
                  <a:tcPr marL="53135" marR="50064" marT="15181" marB="113860">
                    <a:lnL w="12700" cmpd="sng">
                      <a:noFill/>
                      <a:prstDash val="solid"/>
                    </a:lnL>
                    <a:lnR w="12700" cmpd="sng">
                      <a:noFill/>
                      <a:prstDash val="solid"/>
                    </a:lnR>
                    <a:lnT w="38100" cmpd="sng">
                      <a:noFill/>
                    </a:lnT>
                    <a:lnB w="9525" cap="flat" cmpd="sng" algn="ctr">
                      <a:noFill/>
                      <a:prstDash val="solid"/>
                    </a:lnB>
                    <a:solidFill>
                      <a:schemeClr val="bg1">
                        <a:lumMod val="95000"/>
                      </a:schemeClr>
                    </a:solidFill>
                  </a:tcPr>
                </a:tc>
                <a:tc>
                  <a:txBody>
                    <a:bodyPr/>
                    <a:lstStyle/>
                    <a:p>
                      <a:r>
                        <a:rPr lang="es-CL" sz="2000" cap="none" spc="0" dirty="0">
                          <a:solidFill>
                            <a:schemeClr val="tx1"/>
                          </a:solidFill>
                        </a:rPr>
                        <a:t>21 (32.31  %)</a:t>
                      </a:r>
                    </a:p>
                  </a:txBody>
                  <a:tcPr marL="53135" marR="50064" marT="15181" marB="113860">
                    <a:lnL w="12700" cmpd="sng">
                      <a:noFill/>
                      <a:prstDash val="solid"/>
                    </a:lnL>
                    <a:lnR w="12700" cmpd="sng">
                      <a:noFill/>
                      <a:prstDash val="solid"/>
                    </a:lnR>
                    <a:lnT w="38100" cmpd="sng">
                      <a:noFill/>
                    </a:lnT>
                    <a:lnB w="9525" cap="flat" cmpd="sng" algn="ctr">
                      <a:noFill/>
                      <a:prstDash val="solid"/>
                    </a:lnB>
                    <a:solidFill>
                      <a:schemeClr val="bg1">
                        <a:lumMod val="95000"/>
                      </a:schemeClr>
                    </a:solidFill>
                  </a:tcPr>
                </a:tc>
                <a:tc>
                  <a:txBody>
                    <a:bodyPr/>
                    <a:lstStyle/>
                    <a:p>
                      <a:r>
                        <a:rPr lang="es-MX" sz="2000" cap="none" spc="0" dirty="0">
                          <a:solidFill>
                            <a:schemeClr val="tx1"/>
                          </a:solidFill>
                        </a:rPr>
                        <a:t>65</a:t>
                      </a:r>
                      <a:endParaRPr lang="es-CL" sz="2000" cap="none" spc="0" dirty="0">
                        <a:solidFill>
                          <a:schemeClr val="tx1"/>
                        </a:solidFill>
                      </a:endParaRPr>
                    </a:p>
                  </a:txBody>
                  <a:tcPr marL="53135" marR="50064" marT="15181" marB="113860">
                    <a:lnL w="12700" cmpd="sng">
                      <a:noFill/>
                      <a:prstDash val="solid"/>
                    </a:lnL>
                    <a:lnR w="12700" cmpd="sng">
                      <a:noFill/>
                      <a:prstDash val="solid"/>
                    </a:lnR>
                    <a:lnT w="38100" cmpd="sng">
                      <a:noFill/>
                    </a:lnT>
                    <a:lnB w="9525" cap="flat" cmpd="sng" algn="ctr">
                      <a:noFill/>
                      <a:prstDash val="solid"/>
                    </a:lnB>
                    <a:solidFill>
                      <a:schemeClr val="bg1">
                        <a:lumMod val="95000"/>
                      </a:schemeClr>
                    </a:solidFill>
                  </a:tcPr>
                </a:tc>
                <a:extLst>
                  <a:ext uri="{0D108BD9-81ED-4DB2-BD59-A6C34878D82A}">
                    <a16:rowId xmlns:a16="http://schemas.microsoft.com/office/drawing/2014/main" val="1319620053"/>
                  </a:ext>
                </a:extLst>
              </a:tr>
              <a:tr h="774120">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Asistencia y no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 asistencia ( 100%)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Asistencia 100%</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MX" sz="2000" cap="none" spc="0" dirty="0">
                          <a:solidFill>
                            <a:schemeClr val="tx1"/>
                          </a:solidFill>
                        </a:rPr>
                        <a:t> Asistencia 90%</a:t>
                      </a:r>
                    </a:p>
                    <a:p>
                      <a:r>
                        <a:rPr lang="es-MX" sz="2000" cap="none" spc="0" dirty="0">
                          <a:solidFill>
                            <a:schemeClr val="tx1"/>
                          </a:solidFill>
                        </a:rPr>
                        <a:t>1 ( no acepta) </a:t>
                      </a:r>
                      <a:endParaRPr lang="es-CL" sz="2000" cap="none" spc="0" dirty="0">
                        <a:solidFill>
                          <a:schemeClr val="tx1"/>
                        </a:solidFill>
                      </a:endParaRP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3 N A</a:t>
                      </a:r>
                    </a:p>
                    <a:p>
                      <a:r>
                        <a:rPr lang="es-CL" sz="2000" cap="none" spc="0" dirty="0">
                          <a:solidFill>
                            <a:schemeClr val="tx1"/>
                          </a:solidFill>
                        </a:rPr>
                        <a:t>41  A</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2267385485"/>
                  </a:ext>
                </a:extLst>
              </a:tr>
              <a:tr h="533486">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3441434043"/>
                  </a:ext>
                </a:extLst>
              </a:tr>
              <a:tr h="774120">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Sexo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M 26  (65%) </a:t>
                      </a:r>
                    </a:p>
                    <a:p>
                      <a:r>
                        <a:rPr lang="es-CL" sz="2000" cap="none" spc="0" dirty="0">
                          <a:solidFill>
                            <a:schemeClr val="tx1"/>
                          </a:solidFill>
                        </a:rPr>
                        <a:t>H 14 (35%)</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2 H (50%) </a:t>
                      </a:r>
                    </a:p>
                    <a:p>
                      <a:r>
                        <a:rPr lang="es-CL" sz="2000" cap="none" spc="0" dirty="0">
                          <a:solidFill>
                            <a:schemeClr val="tx1"/>
                          </a:solidFill>
                        </a:rPr>
                        <a:t>2M  (50%)</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1000" cap="none" spc="0" dirty="0">
                          <a:solidFill>
                            <a:schemeClr val="tx1"/>
                          </a:solidFill>
                        </a:rPr>
                        <a:t>  </a:t>
                      </a:r>
                      <a:r>
                        <a:rPr lang="es-CL" sz="2000" cap="none" spc="0" dirty="0">
                          <a:solidFill>
                            <a:schemeClr val="tx1"/>
                          </a:solidFill>
                        </a:rPr>
                        <a:t>14 M(66 %)</a:t>
                      </a:r>
                    </a:p>
                    <a:p>
                      <a:r>
                        <a:rPr lang="es-CL" sz="2000" cap="none" spc="0" dirty="0">
                          <a:solidFill>
                            <a:schemeClr val="tx1"/>
                          </a:solidFill>
                        </a:rPr>
                        <a:t>    7  H (44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31 M</a:t>
                      </a:r>
                    </a:p>
                    <a:p>
                      <a:r>
                        <a:rPr lang="es-CL" sz="2000" cap="none" spc="0" dirty="0">
                          <a:solidFill>
                            <a:schemeClr val="tx1"/>
                          </a:solidFill>
                        </a:rPr>
                        <a:t> 13  H</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1543620877"/>
                  </a:ext>
                </a:extLst>
              </a:tr>
              <a:tr h="500905">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r>
                        <a:rPr lang="es-ES" sz="2000" cap="none" spc="0" dirty="0">
                          <a:solidFill>
                            <a:schemeClr val="tx1"/>
                          </a:solidFill>
                        </a:rPr>
                        <a:t>Genero </a:t>
                      </a:r>
                      <a:endParaRPr lang="es-CL" sz="2000" cap="none" spc="0" dirty="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r>
                        <a:rPr lang="es-CL" sz="1000" cap="none" spc="0">
                          <a:solidFill>
                            <a:schemeClr val="tx1"/>
                          </a:solidFill>
                        </a:rPr>
                        <a:t> </a:t>
                      </a: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2590307680"/>
                  </a:ext>
                </a:extLst>
              </a:tr>
              <a:tr h="2211603">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Conflictos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Gestión  de su  jefatura  </a:t>
                      </a:r>
                    </a:p>
                    <a:p>
                      <a:r>
                        <a:rPr lang="es-CL" sz="2000" cap="none" spc="0" dirty="0">
                          <a:solidFill>
                            <a:schemeClr val="tx1"/>
                          </a:solidFill>
                        </a:rPr>
                        <a:t>Intereses distintos entre</a:t>
                      </a:r>
                    </a:p>
                    <a:p>
                      <a:r>
                        <a:rPr lang="es-CL" sz="2000" cap="none" spc="0" dirty="0">
                          <a:solidFill>
                            <a:schemeClr val="tx1"/>
                          </a:solidFill>
                        </a:rPr>
                        <a:t>Académico </a:t>
                      </a:r>
                    </a:p>
                    <a:p>
                      <a:r>
                        <a:rPr lang="es-CL" sz="2000" cap="none" spc="0" dirty="0">
                          <a:solidFill>
                            <a:schemeClr val="tx1"/>
                          </a:solidFill>
                        </a:rPr>
                        <a:t>problemas de comunicación</a:t>
                      </a:r>
                    </a:p>
                    <a:p>
                      <a:endParaRPr lang="es-CL" sz="1000" cap="none" spc="0" dirty="0">
                        <a:solidFill>
                          <a:schemeClr val="tx1"/>
                        </a:solidFill>
                      </a:endParaRPr>
                    </a:p>
                    <a:p>
                      <a:endParaRPr lang="es-CL" sz="1000" cap="none" spc="0" dirty="0">
                        <a:solidFill>
                          <a:schemeClr val="tx1"/>
                        </a:solidFill>
                      </a:endParaRPr>
                    </a:p>
                    <a:p>
                      <a:r>
                        <a:rPr lang="es-CL" sz="1000" cap="none" spc="0" dirty="0">
                          <a:solidFill>
                            <a:schemeClr val="tx1"/>
                          </a:solidFill>
                        </a:rPr>
                        <a:t>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Comunicación </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1000" cap="none" spc="0" dirty="0">
                          <a:solidFill>
                            <a:schemeClr val="tx1"/>
                          </a:solidFill>
                        </a:rPr>
                        <a:t> </a:t>
                      </a:r>
                      <a:r>
                        <a:rPr lang="es-CL" sz="2000" cap="none" spc="0" dirty="0">
                          <a:solidFill>
                            <a:schemeClr val="tx1"/>
                          </a:solidFill>
                        </a:rPr>
                        <a:t>Acoso o                                                                                          </a:t>
                      </a:r>
                    </a:p>
                    <a:p>
                      <a:r>
                        <a:rPr lang="es-CL" sz="2000" cap="none" spc="0" dirty="0">
                          <a:solidFill>
                            <a:schemeClr val="tx1"/>
                          </a:solidFill>
                        </a:rPr>
                        <a:t>  cyberbullying                     </a:t>
                      </a:r>
                    </a:p>
                    <a:p>
                      <a:endParaRPr lang="es-CL" sz="1000" cap="none" spc="0" dirty="0">
                        <a:solidFill>
                          <a:schemeClr val="tx1"/>
                        </a:solidFill>
                      </a:endParaRP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tc>
                  <a:txBody>
                    <a:bodyPr/>
                    <a:lstStyle/>
                    <a:p>
                      <a:r>
                        <a:rPr lang="es-CL" sz="2000" cap="none" spc="0" dirty="0">
                          <a:solidFill>
                            <a:schemeClr val="tx1"/>
                          </a:solidFill>
                        </a:rPr>
                        <a:t>    problema</a:t>
                      </a:r>
                    </a:p>
                    <a:p>
                      <a:r>
                        <a:rPr lang="es-CL" sz="2000" cap="none" spc="0" dirty="0">
                          <a:solidFill>
                            <a:schemeClr val="tx1"/>
                          </a:solidFill>
                        </a:rPr>
                        <a:t>    de comunicación</a:t>
                      </a:r>
                    </a:p>
                    <a:p>
                      <a:r>
                        <a:rPr lang="es-CL" sz="2000" cap="none" spc="0" dirty="0">
                          <a:solidFill>
                            <a:schemeClr val="tx1"/>
                          </a:solidFill>
                        </a:rPr>
                        <a:t>    cyberbullying</a:t>
                      </a:r>
                    </a:p>
                    <a:p>
                      <a:r>
                        <a:rPr lang="es-CL" sz="2000" cap="none" spc="0" dirty="0">
                          <a:solidFill>
                            <a:schemeClr val="tx1"/>
                          </a:solidFill>
                        </a:rPr>
                        <a:t>     gestión jefaturas</a:t>
                      </a:r>
                    </a:p>
                  </a:txBody>
                  <a:tcPr marL="53135" marR="50064" marT="15181" marB="113860">
                    <a:lnL w="12700" cmpd="sng">
                      <a:no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2044812782"/>
                  </a:ext>
                </a:extLst>
              </a:tr>
              <a:tr h="533486">
                <a:tc>
                  <a:txBody>
                    <a:bodyPr/>
                    <a:lstStyle/>
                    <a:p>
                      <a:endParaRPr lang="es-CL" sz="1000" cap="none" spc="0">
                        <a:solidFill>
                          <a:schemeClr val="tx1"/>
                        </a:solidFill>
                      </a:endParaRPr>
                    </a:p>
                  </a:txBody>
                  <a:tcPr marL="53135" marR="50064" marT="15181" marB="113860">
                    <a:lnL w="12700" cap="flat" cmpd="sng" algn="ctr">
                      <a:solidFill>
                        <a:schemeClr val="tx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endParaRPr lang="es-CL" sz="1000" cap="none" spc="0">
                        <a:solidFill>
                          <a:schemeClr val="tx1"/>
                        </a:solidFill>
                      </a:endParaRPr>
                    </a:p>
                  </a:txBody>
                  <a:tcPr marL="53135" marR="50064" marT="15181" marB="11386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endParaRPr lang="es-CL" sz="1000" cap="none" spc="0" dirty="0">
                        <a:solidFill>
                          <a:schemeClr val="tx1"/>
                        </a:solidFill>
                      </a:endParaRPr>
                    </a:p>
                  </a:txBody>
                  <a:tcPr marL="53135" marR="50064" marT="15181" marB="11386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endParaRPr lang="es-CL" sz="1000" cap="none" spc="0" dirty="0">
                        <a:solidFill>
                          <a:schemeClr val="tx1"/>
                        </a:solidFill>
                      </a:endParaRPr>
                    </a:p>
                  </a:txBody>
                  <a:tcPr marL="53135" marR="50064" marT="15181" marB="113860">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583859216"/>
                  </a:ext>
                </a:extLst>
              </a:tr>
            </a:tbl>
          </a:graphicData>
        </a:graphic>
      </p:graphicFrame>
    </p:spTree>
    <p:extLst>
      <p:ext uri="{BB962C8B-B14F-4D97-AF65-F5344CB8AC3E}">
        <p14:creationId xmlns:p14="http://schemas.microsoft.com/office/powerpoint/2010/main" val="4835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C19640DC-4FCA-4D8D-A6DF-AE41862B42CD}"/>
              </a:ext>
            </a:extLst>
          </p:cNvPr>
          <p:cNvSpPr>
            <a:spLocks noGrp="1"/>
          </p:cNvSpPr>
          <p:nvPr>
            <p:ph type="title"/>
          </p:nvPr>
        </p:nvSpPr>
        <p:spPr>
          <a:xfrm>
            <a:off x="804672" y="640080"/>
            <a:ext cx="3282696" cy="5257800"/>
          </a:xfrm>
        </p:spPr>
        <p:txBody>
          <a:bodyPr>
            <a:normAutofit/>
          </a:bodyPr>
          <a:lstStyle/>
          <a:p>
            <a:r>
              <a:rPr lang="es-CL">
                <a:solidFill>
                  <a:schemeClr val="bg1"/>
                </a:solidFill>
              </a:rPr>
              <a:t>Conclusiones </a:t>
            </a:r>
          </a:p>
        </p:txBody>
      </p:sp>
      <p:sp>
        <p:nvSpPr>
          <p:cNvPr id="3" name="Marcador de contenido 2">
            <a:extLst>
              <a:ext uri="{FF2B5EF4-FFF2-40B4-BE49-F238E27FC236}">
                <a16:creationId xmlns:a16="http://schemas.microsoft.com/office/drawing/2014/main" id="{64434A07-2059-4075-B1E5-AAC2151DD227}"/>
              </a:ext>
            </a:extLst>
          </p:cNvPr>
          <p:cNvSpPr>
            <a:spLocks noGrp="1"/>
          </p:cNvSpPr>
          <p:nvPr>
            <p:ph idx="1"/>
          </p:nvPr>
        </p:nvSpPr>
        <p:spPr>
          <a:xfrm>
            <a:off x="5358383" y="640080"/>
            <a:ext cx="6445689" cy="5903223"/>
          </a:xfrm>
        </p:spPr>
        <p:txBody>
          <a:bodyPr anchor="ctr">
            <a:normAutofit/>
          </a:bodyPr>
          <a:lstStyle/>
          <a:p>
            <a:pPr marL="0" indent="0">
              <a:buNone/>
            </a:pPr>
            <a:r>
              <a:rPr lang="es-MX" sz="1700" dirty="0"/>
              <a:t>        El estamento que en este periodo más recurrió a la mediadora fue el de académicos/as y luego el de estudiantes y finalmente los funcionarios/as Esto es distinto al año anterior donde el estamento que más recurrió fueron los y las estudiantes. En el caso del estamento de los y las funcionarias se mantiene igual el numero de personas que asisten a mediación. </a:t>
            </a:r>
          </a:p>
          <a:p>
            <a:pPr marL="0" indent="0">
              <a:buNone/>
            </a:pPr>
            <a:r>
              <a:rPr lang="es-MX" sz="1700" dirty="0"/>
              <a:t>   Con relación al sexo asisten más las mujeres que los hombres, al igual que el año anterior. Ninguna de las personas se definió desde un tipo de identidad de acuerdo con su condición de género. </a:t>
            </a:r>
          </a:p>
          <a:p>
            <a:pPr marL="0" indent="0">
              <a:buNone/>
            </a:pPr>
            <a:r>
              <a:rPr lang="es-MX" sz="1700" dirty="0"/>
              <a:t>      Los mayores conflictos siguen siendo con las jefaturas tanto en el modo de gestión, distribución de tareas como de comunicación. Esto se presenta tanto en el estamento de académicos como de funcionarios/as. Sin embargo, existe un tema de comunicación importante que se aprecia este año, estos aluden a “no sabía esto que esto te estaba pasando o lo entendiste distinto”, aunque el tema de percepciones diferentes sobre los hechos siempre está presente.  En el caso de estudiantes sigue siendo principalmente el conflicto el acoso por redes sociales. </a:t>
            </a:r>
            <a:endParaRPr lang="es-CL" sz="1700" dirty="0"/>
          </a:p>
        </p:txBody>
      </p:sp>
    </p:spTree>
    <p:extLst>
      <p:ext uri="{BB962C8B-B14F-4D97-AF65-F5344CB8AC3E}">
        <p14:creationId xmlns:p14="http://schemas.microsoft.com/office/powerpoint/2010/main" val="3818074501"/>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586</Words>
  <Application>Microsoft Office PowerPoint</Application>
  <PresentationFormat>Panorámica</PresentationFormat>
  <Paragraphs>72</Paragraphs>
  <Slides>5</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Office Theme</vt:lpstr>
      <vt:lpstr>Mediación Universitaria </vt:lpstr>
      <vt:lpstr>Resultados </vt:lpstr>
      <vt:lpstr>Mediaciones </vt:lpstr>
      <vt:lpstr>Presentación de PowerPoint</vt:lpstr>
      <vt:lpstr>Conclusiones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Mediación Universitaria</dc:title>
  <dc:creator>Nieves</dc:creator>
  <cp:lastModifiedBy>Nieves</cp:lastModifiedBy>
  <cp:revision>34</cp:revision>
  <dcterms:created xsi:type="dcterms:W3CDTF">2020-10-05T14:27:10Z</dcterms:created>
  <dcterms:modified xsi:type="dcterms:W3CDTF">2022-04-22T21:20:09Z</dcterms:modified>
</cp:coreProperties>
</file>